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3"/>
  </p:notesMasterIdLst>
  <p:sldIdLst>
    <p:sldId id="303" r:id="rId2"/>
  </p:sldIdLst>
  <p:sldSz cx="7559675" cy="10691813"/>
  <p:notesSz cx="6858000" cy="9144000"/>
  <p:defaultTextStyle>
    <a:defPPr>
      <a:defRPr lang="pl-PL"/>
    </a:defPPr>
    <a:lvl1pPr marL="0" algn="l" defTabSz="995507" rtl="0" eaLnBrk="1" latinLnBrk="0" hangingPunct="1">
      <a:defRPr sz="1960" kern="1200">
        <a:solidFill>
          <a:schemeClr val="tx1"/>
        </a:solidFill>
        <a:latin typeface="+mn-lt"/>
        <a:ea typeface="+mn-ea"/>
        <a:cs typeface="+mn-cs"/>
      </a:defRPr>
    </a:lvl1pPr>
    <a:lvl2pPr marL="497754" algn="l" defTabSz="995507" rtl="0" eaLnBrk="1" latinLnBrk="0" hangingPunct="1">
      <a:defRPr sz="1960" kern="1200">
        <a:solidFill>
          <a:schemeClr val="tx1"/>
        </a:solidFill>
        <a:latin typeface="+mn-lt"/>
        <a:ea typeface="+mn-ea"/>
        <a:cs typeface="+mn-cs"/>
      </a:defRPr>
    </a:lvl2pPr>
    <a:lvl3pPr marL="995507" algn="l" defTabSz="995507" rtl="0" eaLnBrk="1" latinLnBrk="0" hangingPunct="1">
      <a:defRPr sz="1960" kern="1200">
        <a:solidFill>
          <a:schemeClr val="tx1"/>
        </a:solidFill>
        <a:latin typeface="+mn-lt"/>
        <a:ea typeface="+mn-ea"/>
        <a:cs typeface="+mn-cs"/>
      </a:defRPr>
    </a:lvl3pPr>
    <a:lvl4pPr marL="1493261" algn="l" defTabSz="995507" rtl="0" eaLnBrk="1" latinLnBrk="0" hangingPunct="1">
      <a:defRPr sz="1960" kern="1200">
        <a:solidFill>
          <a:schemeClr val="tx1"/>
        </a:solidFill>
        <a:latin typeface="+mn-lt"/>
        <a:ea typeface="+mn-ea"/>
        <a:cs typeface="+mn-cs"/>
      </a:defRPr>
    </a:lvl4pPr>
    <a:lvl5pPr marL="1991015" algn="l" defTabSz="995507" rtl="0" eaLnBrk="1" latinLnBrk="0" hangingPunct="1">
      <a:defRPr sz="1960" kern="1200">
        <a:solidFill>
          <a:schemeClr val="tx1"/>
        </a:solidFill>
        <a:latin typeface="+mn-lt"/>
        <a:ea typeface="+mn-ea"/>
        <a:cs typeface="+mn-cs"/>
      </a:defRPr>
    </a:lvl5pPr>
    <a:lvl6pPr marL="2488768" algn="l" defTabSz="995507" rtl="0" eaLnBrk="1" latinLnBrk="0" hangingPunct="1">
      <a:defRPr sz="1960" kern="1200">
        <a:solidFill>
          <a:schemeClr val="tx1"/>
        </a:solidFill>
        <a:latin typeface="+mn-lt"/>
        <a:ea typeface="+mn-ea"/>
        <a:cs typeface="+mn-cs"/>
      </a:defRPr>
    </a:lvl6pPr>
    <a:lvl7pPr marL="2986522" algn="l" defTabSz="995507" rtl="0" eaLnBrk="1" latinLnBrk="0" hangingPunct="1">
      <a:defRPr sz="1960" kern="1200">
        <a:solidFill>
          <a:schemeClr val="tx1"/>
        </a:solidFill>
        <a:latin typeface="+mn-lt"/>
        <a:ea typeface="+mn-ea"/>
        <a:cs typeface="+mn-cs"/>
      </a:defRPr>
    </a:lvl7pPr>
    <a:lvl8pPr marL="3484275" algn="l" defTabSz="995507" rtl="0" eaLnBrk="1" latinLnBrk="0" hangingPunct="1">
      <a:defRPr sz="1960" kern="1200">
        <a:solidFill>
          <a:schemeClr val="tx1"/>
        </a:solidFill>
        <a:latin typeface="+mn-lt"/>
        <a:ea typeface="+mn-ea"/>
        <a:cs typeface="+mn-cs"/>
      </a:defRPr>
    </a:lvl8pPr>
    <a:lvl9pPr marL="3982029" algn="l" defTabSz="995507" rtl="0" eaLnBrk="1" latinLnBrk="0" hangingPunct="1">
      <a:defRPr sz="196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837" autoAdjust="0"/>
    <p:restoredTop sz="94660"/>
  </p:normalViewPr>
  <p:slideViewPr>
    <p:cSldViewPr snapToGrid="0">
      <p:cViewPr varScale="1">
        <p:scale>
          <a:sx n="72" d="100"/>
          <a:sy n="72" d="100"/>
        </p:scale>
        <p:origin x="343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EEB697-1A8E-4193-98FD-628FDB93BBEA}" type="datetimeFigureOut">
              <a:rPr lang="pl-PL" smtClean="0"/>
              <a:t>24.03.2023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2338388" y="1143000"/>
            <a:ext cx="21812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2B2F15-D243-44C8-B875-908040A7DFD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809349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95507" rtl="0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1pPr>
    <a:lvl2pPr marL="497754" algn="l" defTabSz="995507" rtl="0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2pPr>
    <a:lvl3pPr marL="995507" algn="l" defTabSz="995507" rtl="0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3pPr>
    <a:lvl4pPr marL="1493261" algn="l" defTabSz="995507" rtl="0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4pPr>
    <a:lvl5pPr marL="1991015" algn="l" defTabSz="995507" rtl="0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5pPr>
    <a:lvl6pPr marL="2488768" algn="l" defTabSz="995507" rtl="0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6pPr>
    <a:lvl7pPr marL="2986522" algn="l" defTabSz="995507" rtl="0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7pPr>
    <a:lvl8pPr marL="3484275" algn="l" defTabSz="995507" rtl="0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8pPr>
    <a:lvl9pPr marL="3982029" algn="l" defTabSz="995507" rtl="0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pl-PL" smtClean="0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E2D94-7803-4A24-97FA-E008F6632603}" type="datetimeFigureOut">
              <a:rPr lang="pl-PL" smtClean="0"/>
              <a:t>24.03.2023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76D94-0178-4481-9C7A-1BBF3B45057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296648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E2D94-7803-4A24-97FA-E008F6632603}" type="datetimeFigureOut">
              <a:rPr lang="pl-PL" smtClean="0"/>
              <a:t>24.03.2023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76D94-0178-4481-9C7A-1BBF3B45057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37324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E2D94-7803-4A24-97FA-E008F6632603}" type="datetimeFigureOut">
              <a:rPr lang="pl-PL" smtClean="0"/>
              <a:t>24.03.2023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76D94-0178-4481-9C7A-1BBF3B45057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662781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E2D94-7803-4A24-97FA-E008F6632603}" type="datetimeFigureOut">
              <a:rPr lang="pl-PL" smtClean="0"/>
              <a:t>24.03.2023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76D94-0178-4481-9C7A-1BBF3B45057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639802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E2D94-7803-4A24-97FA-E008F6632603}" type="datetimeFigureOut">
              <a:rPr lang="pl-PL" smtClean="0"/>
              <a:t>24.03.2023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76D94-0178-4481-9C7A-1BBF3B45057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779713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E2D94-7803-4A24-97FA-E008F6632603}" type="datetimeFigureOut">
              <a:rPr lang="pl-PL" smtClean="0"/>
              <a:t>24.03.2023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76D94-0178-4481-9C7A-1BBF3B45057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769102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E2D94-7803-4A24-97FA-E008F6632603}" type="datetimeFigureOut">
              <a:rPr lang="pl-PL" smtClean="0"/>
              <a:t>24.03.2023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76D94-0178-4481-9C7A-1BBF3B45057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327383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E2D94-7803-4A24-97FA-E008F6632603}" type="datetimeFigureOut">
              <a:rPr lang="pl-PL" smtClean="0"/>
              <a:t>24.03.2023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76D94-0178-4481-9C7A-1BBF3B45057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377913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E2D94-7803-4A24-97FA-E008F6632603}" type="datetimeFigureOut">
              <a:rPr lang="pl-PL" smtClean="0"/>
              <a:t>24.03.2023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76D94-0178-4481-9C7A-1BBF3B45057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520366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E2D94-7803-4A24-97FA-E008F6632603}" type="datetimeFigureOut">
              <a:rPr lang="pl-PL" smtClean="0"/>
              <a:t>24.03.2023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76D94-0178-4481-9C7A-1BBF3B45057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450682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pl-PL" smtClean="0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E2D94-7803-4A24-97FA-E008F6632603}" type="datetimeFigureOut">
              <a:rPr lang="pl-PL" smtClean="0"/>
              <a:t>24.03.2023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76D94-0178-4481-9C7A-1BBF3B45057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310131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3E2D94-7803-4A24-97FA-E008F6632603}" type="datetimeFigureOut">
              <a:rPr lang="pl-PL" smtClean="0"/>
              <a:t>24.03.2023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B76D94-0178-4481-9C7A-1BBF3B45057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724174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ostokąt 6"/>
          <p:cNvSpPr/>
          <p:nvPr/>
        </p:nvSpPr>
        <p:spPr>
          <a:xfrm>
            <a:off x="0" y="3174204"/>
            <a:ext cx="7559675" cy="751760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3" name="Rectangle 27"/>
          <p:cNvSpPr>
            <a:spLocks noChangeArrowheads="1"/>
          </p:cNvSpPr>
          <p:nvPr/>
        </p:nvSpPr>
        <p:spPr bwMode="auto">
          <a:xfrm>
            <a:off x="4315195" y="403722"/>
            <a:ext cx="3116453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l-PL" sz="2000" b="1" dirty="0" err="1"/>
              <a:t>Refrigerated</a:t>
            </a:r>
            <a:r>
              <a:rPr lang="pl-PL" sz="2000" b="1" dirty="0"/>
              <a:t> </a:t>
            </a:r>
            <a:r>
              <a:rPr lang="pl-PL" sz="2000" b="1" smtClean="0"/>
              <a:t>counter </a:t>
            </a:r>
            <a:r>
              <a:rPr lang="pl-PL" altLang="pl-PL" sz="2000" b="1" dirty="0">
                <a:latin typeface="Titillium Web" panose="00000500000000000000" pitchFamily="2" charset="-18"/>
                <a:ea typeface="Calibri" panose="020F0502020204030204" pitchFamily="34" charset="0"/>
                <a:cs typeface="Times New Roman" panose="02020603050405020304" pitchFamily="18" charset="0"/>
              </a:rPr>
              <a:t>L-GT</a:t>
            </a:r>
            <a:endParaRPr lang="pl-PL" altLang="pl-PL" sz="2000" dirty="0"/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l-PL" sz="2000" b="1" dirty="0" smtClean="0"/>
              <a:t> </a:t>
            </a:r>
            <a:endParaRPr lang="pl-PL" sz="2000" b="1" dirty="0"/>
          </a:p>
        </p:txBody>
      </p:sp>
      <p:sp>
        <p:nvSpPr>
          <p:cNvPr id="11" name="Rectangle 30"/>
          <p:cNvSpPr>
            <a:spLocks noChangeArrowheads="1"/>
          </p:cNvSpPr>
          <p:nvPr/>
        </p:nvSpPr>
        <p:spPr bwMode="auto">
          <a:xfrm>
            <a:off x="-5634108" y="3222466"/>
            <a:ext cx="75596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l-PL"/>
          </a:p>
        </p:txBody>
      </p:sp>
      <p:sp>
        <p:nvSpPr>
          <p:cNvPr id="31" name="Prostokąt 30"/>
          <p:cNvSpPr/>
          <p:nvPr/>
        </p:nvSpPr>
        <p:spPr>
          <a:xfrm>
            <a:off x="460375" y="3550194"/>
            <a:ext cx="285750" cy="44450"/>
          </a:xfrm>
          <a:prstGeom prst="rect">
            <a:avLst/>
          </a:prstGeom>
          <a:solidFill>
            <a:srgbClr val="009D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pl-PL"/>
          </a:p>
        </p:txBody>
      </p:sp>
      <p:sp>
        <p:nvSpPr>
          <p:cNvPr id="26" name="Rectangle 27"/>
          <p:cNvSpPr>
            <a:spLocks noChangeArrowheads="1"/>
          </p:cNvSpPr>
          <p:nvPr/>
        </p:nvSpPr>
        <p:spPr bwMode="auto">
          <a:xfrm>
            <a:off x="4338056" y="1711939"/>
            <a:ext cx="280838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altLang="pl-PL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l-PL" altLang="pl-PL" sz="900" b="1" dirty="0" err="1">
                <a:latin typeface="Open Sans" panose="020B0606030504020204" pitchFamily="34" charset="0"/>
                <a:ea typeface="Calibri" panose="020F0502020204030204" pitchFamily="34" charset="0"/>
                <a:cs typeface="Open Sans" panose="020B0606030504020204" pitchFamily="34" charset="0"/>
              </a:rPr>
              <a:t>Selected</a:t>
            </a:r>
            <a:r>
              <a:rPr lang="pl-PL" altLang="pl-PL" sz="900" b="1" dirty="0">
                <a:latin typeface="Open Sans" panose="020B0606030504020204" pitchFamily="34" charset="0"/>
                <a:ea typeface="Calibri" panose="020F0502020204030204" pitchFamily="34" charset="0"/>
                <a:cs typeface="Open Sans" panose="020B0606030504020204" pitchFamily="34" charset="0"/>
              </a:rPr>
              <a:t> </a:t>
            </a:r>
            <a:r>
              <a:rPr lang="pl-PL" altLang="pl-PL" sz="900" b="1" dirty="0" err="1">
                <a:latin typeface="Open Sans" panose="020B0606030504020204" pitchFamily="34" charset="0"/>
                <a:ea typeface="Calibri" panose="020F0502020204030204" pitchFamily="34" charset="0"/>
                <a:cs typeface="Open Sans" panose="020B0606030504020204" pitchFamily="34" charset="0"/>
              </a:rPr>
              <a:t>device</a:t>
            </a:r>
            <a:r>
              <a:rPr lang="pl-PL" altLang="pl-PL" sz="900" b="1" dirty="0">
                <a:latin typeface="Open Sans" panose="020B0606030504020204" pitchFamily="34" charset="0"/>
                <a:ea typeface="Calibri" panose="020F0502020204030204" pitchFamily="34" charset="0"/>
                <a:cs typeface="Open Sans" panose="020B0606030504020204" pitchFamily="34" charset="0"/>
              </a:rPr>
              <a:t> </a:t>
            </a:r>
            <a:r>
              <a:rPr lang="pl-PL" altLang="pl-PL" sz="900" b="1" dirty="0" err="1">
                <a:latin typeface="Open Sans" panose="020B0606030504020204" pitchFamily="34" charset="0"/>
                <a:ea typeface="Calibri" panose="020F0502020204030204" pitchFamily="34" charset="0"/>
                <a:cs typeface="Open Sans" panose="020B0606030504020204" pitchFamily="34" charset="0"/>
              </a:rPr>
              <a:t>finish</a:t>
            </a:r>
            <a:endParaRPr lang="pl-PL" altLang="pl-PL" sz="900" dirty="0">
              <a:latin typeface="Arial" panose="020B0604020202020204" pitchFamily="34" charset="0"/>
            </a:endParaRPr>
          </a:p>
        </p:txBody>
      </p:sp>
      <p:sp>
        <p:nvSpPr>
          <p:cNvPr id="10" name="pole tekstowe 9"/>
          <p:cNvSpPr txBox="1"/>
          <p:nvPr/>
        </p:nvSpPr>
        <p:spPr>
          <a:xfrm>
            <a:off x="4347855" y="3493895"/>
            <a:ext cx="2980507" cy="55810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200"/>
              </a:spcAft>
              <a:buSzPct val="130000"/>
            </a:pPr>
            <a:r>
              <a:rPr lang="pl-PL" sz="800" b="1" dirty="0" err="1" smtClean="0">
                <a:solidFill>
                  <a:schemeClr val="bg1">
                    <a:lumMod val="6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Refrigerating</a:t>
            </a:r>
            <a:r>
              <a:rPr lang="pl-PL" sz="800" b="1" dirty="0" smtClean="0">
                <a:solidFill>
                  <a:schemeClr val="bg1">
                    <a:lumMod val="6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pl-PL" sz="800" b="1" dirty="0">
                <a:solidFill>
                  <a:schemeClr val="bg1">
                    <a:lumMod val="6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unit</a:t>
            </a:r>
            <a:endParaRPr lang="pl-PL" sz="800" b="1" dirty="0" smtClean="0">
              <a:solidFill>
                <a:schemeClr val="bg1">
                  <a:lumMod val="65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72000" indent="-72000">
              <a:spcAft>
                <a:spcPts val="200"/>
              </a:spcAft>
              <a:buSzPct val="130000"/>
              <a:buFont typeface="Arial" panose="020B0604020202020204" pitchFamily="34" charset="0"/>
              <a:buChar char="•"/>
            </a:pPr>
            <a:r>
              <a:rPr lang="en-US" sz="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Remote version (without aggregate)</a:t>
            </a:r>
          </a:p>
          <a:p>
            <a:pPr marL="72000" indent="-72000">
              <a:spcAft>
                <a:spcPts val="200"/>
              </a:spcAft>
              <a:buSzPct val="130000"/>
              <a:buFont typeface="Arial" panose="020B0604020202020204" pitchFamily="34" charset="0"/>
              <a:buChar char="•"/>
            </a:pPr>
            <a:r>
              <a:rPr lang="en-US" sz="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3rd climatic class</a:t>
            </a:r>
          </a:p>
          <a:p>
            <a:pPr marL="72000" indent="-72000">
              <a:spcAft>
                <a:spcPts val="200"/>
              </a:spcAft>
              <a:buSzPct val="130000"/>
              <a:buFont typeface="Arial" panose="020B0604020202020204" pitchFamily="34" charset="0"/>
              <a:buChar char="•"/>
            </a:pPr>
            <a:r>
              <a:rPr lang="en-US" sz="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Fan assisted cooling</a:t>
            </a:r>
          </a:p>
          <a:p>
            <a:pPr marL="72000" indent="-72000">
              <a:spcAft>
                <a:spcPts val="200"/>
              </a:spcAft>
              <a:buSzPct val="130000"/>
              <a:buFont typeface="Arial" panose="020B0604020202020204" pitchFamily="34" charset="0"/>
              <a:buChar char="•"/>
            </a:pPr>
            <a:r>
              <a:rPr lang="en-US" sz="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Electronic temperature controller with display from the service side</a:t>
            </a:r>
          </a:p>
          <a:p>
            <a:pPr marL="72000" indent="-72000">
              <a:spcAft>
                <a:spcPts val="200"/>
              </a:spcAft>
              <a:buSzPct val="130000"/>
              <a:buFont typeface="Arial" panose="020B0604020202020204" pitchFamily="34" charset="0"/>
              <a:buChar char="•"/>
            </a:pPr>
            <a:r>
              <a:rPr lang="en-US" sz="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Tool-free access to the condenser (plug-in)</a:t>
            </a:r>
          </a:p>
          <a:p>
            <a:pPr marL="72000" indent="-72000">
              <a:spcAft>
                <a:spcPts val="200"/>
              </a:spcAft>
              <a:buSzPct val="130000"/>
              <a:buFont typeface="Arial" panose="020B0604020202020204" pitchFamily="34" charset="0"/>
              <a:buChar char="•"/>
            </a:pPr>
            <a:r>
              <a:rPr lang="en-US" sz="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Condensate drainage to sewerage system</a:t>
            </a:r>
            <a:r>
              <a:rPr lang="pl-PL" sz="8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/>
            </a:r>
            <a:br>
              <a:rPr lang="pl-PL" sz="8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endParaRPr lang="pl-PL" sz="800" b="1" dirty="0" smtClean="0">
              <a:solidFill>
                <a:schemeClr val="bg1">
                  <a:lumMod val="65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>
              <a:spcAft>
                <a:spcPts val="200"/>
              </a:spcAft>
              <a:buSzPct val="130000"/>
            </a:pPr>
            <a:r>
              <a:rPr lang="pl-PL" sz="800" b="1" dirty="0" err="1" smtClean="0">
                <a:solidFill>
                  <a:schemeClr val="bg1">
                    <a:lumMod val="6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Housing</a:t>
            </a:r>
            <a:endParaRPr lang="pl-PL" sz="800" b="1" dirty="0" smtClean="0">
              <a:solidFill>
                <a:schemeClr val="bg1">
                  <a:lumMod val="65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72000" indent="-72000">
              <a:spcAft>
                <a:spcPts val="200"/>
              </a:spcAft>
              <a:buSzPct val="130000"/>
              <a:buFont typeface="Arial" panose="020B0604020202020204" pitchFamily="34" charset="0"/>
              <a:buChar char="•"/>
            </a:pPr>
            <a:r>
              <a:rPr lang="en-US" sz="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Sides painted in </a:t>
            </a:r>
            <a:r>
              <a:rPr lang="en-US" sz="800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colours</a:t>
            </a:r>
            <a:r>
              <a:rPr lang="en-US" sz="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from the RAPA </a:t>
            </a:r>
            <a:r>
              <a:rPr lang="en-US" sz="800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colour</a:t>
            </a:r>
            <a:r>
              <a:rPr lang="en-US" sz="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chart, insulated with environmentally friendly polyurethane foam</a:t>
            </a:r>
          </a:p>
          <a:p>
            <a:pPr marL="72000" indent="-72000">
              <a:spcAft>
                <a:spcPts val="200"/>
              </a:spcAft>
              <a:buSzPct val="130000"/>
              <a:buFont typeface="Arial" panose="020B0604020202020204" pitchFamily="34" charset="0"/>
              <a:buChar char="•"/>
            </a:pPr>
            <a:r>
              <a:rPr lang="en-US" sz="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Upper and lower front painted of the </a:t>
            </a:r>
            <a:r>
              <a:rPr lang="en-US" sz="800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colours</a:t>
            </a:r>
            <a:r>
              <a:rPr lang="en-US" sz="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chosen from the RAPA </a:t>
            </a:r>
            <a:r>
              <a:rPr lang="en-US" sz="800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colour</a:t>
            </a:r>
            <a:r>
              <a:rPr lang="en-US" sz="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chart</a:t>
            </a:r>
          </a:p>
          <a:p>
            <a:pPr marL="72000" indent="-72000">
              <a:spcAft>
                <a:spcPts val="200"/>
              </a:spcAft>
              <a:buSzPct val="130000"/>
              <a:buFont typeface="Arial" panose="020B0604020202020204" pitchFamily="34" charset="0"/>
              <a:buChar char="•"/>
            </a:pPr>
            <a:r>
              <a:rPr lang="en-US" sz="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Housing painted in Anthracite grey </a:t>
            </a:r>
            <a:r>
              <a:rPr lang="en-US" sz="800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colour</a:t>
            </a:r>
            <a:r>
              <a:rPr lang="en-US" sz="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semi mat RAL 7016</a:t>
            </a:r>
          </a:p>
          <a:p>
            <a:pPr marL="72000" indent="-72000">
              <a:spcAft>
                <a:spcPts val="200"/>
              </a:spcAft>
              <a:buSzPct val="130000"/>
              <a:buFont typeface="Arial" panose="020B0604020202020204" pitchFamily="34" charset="0"/>
              <a:buChar char="•"/>
            </a:pPr>
            <a:r>
              <a:rPr lang="en-US" sz="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Forklift accessible construction</a:t>
            </a:r>
          </a:p>
          <a:p>
            <a:pPr marL="72000" indent="-72000">
              <a:spcAft>
                <a:spcPts val="200"/>
              </a:spcAft>
              <a:buSzPct val="130000"/>
              <a:buFont typeface="Arial" panose="020B0604020202020204" pitchFamily="34" charset="0"/>
              <a:buChar char="•"/>
            </a:pPr>
            <a:r>
              <a:rPr lang="en-US" sz="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Front finish strip painted of the </a:t>
            </a:r>
            <a:r>
              <a:rPr lang="en-US" sz="800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colours</a:t>
            </a:r>
            <a:r>
              <a:rPr lang="en-US" sz="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from the RAPA </a:t>
            </a:r>
            <a:r>
              <a:rPr lang="en-US" sz="800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colour</a:t>
            </a:r>
            <a:r>
              <a:rPr lang="en-US" sz="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chart or stainless steel</a:t>
            </a:r>
          </a:p>
          <a:p>
            <a:pPr marL="72000" indent="-72000">
              <a:spcAft>
                <a:spcPts val="200"/>
              </a:spcAft>
              <a:buSzPct val="130000"/>
              <a:buFont typeface="Arial" panose="020B0604020202020204" pitchFamily="34" charset="0"/>
              <a:buChar char="•"/>
            </a:pPr>
            <a:r>
              <a:rPr lang="en-US" sz="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Stainless steel adjustable legs</a:t>
            </a:r>
          </a:p>
          <a:p>
            <a:pPr marL="72000" indent="-72000">
              <a:spcAft>
                <a:spcPts val="200"/>
              </a:spcAft>
              <a:buSzPct val="130000"/>
              <a:buFont typeface="Arial" panose="020B0604020202020204" pitchFamily="34" charset="0"/>
              <a:buChar char="•"/>
            </a:pPr>
            <a:r>
              <a:rPr lang="en-US" sz="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Double electric socket from the service side in the middle of the device length</a:t>
            </a:r>
            <a:r>
              <a:rPr lang="pl-PL" sz="8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/>
            </a:r>
            <a:br>
              <a:rPr lang="pl-PL" sz="8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pl-PL" sz="8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/>
            </a:r>
            <a:br>
              <a:rPr lang="pl-PL" sz="8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pl-PL" sz="800" b="1" dirty="0" err="1" smtClean="0">
                <a:solidFill>
                  <a:schemeClr val="bg1">
                    <a:lumMod val="6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Worktop</a:t>
            </a:r>
            <a:endParaRPr lang="pl-PL" sz="800" b="1" dirty="0" smtClean="0">
              <a:solidFill>
                <a:schemeClr val="bg1">
                  <a:lumMod val="65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72000" indent="-72000">
              <a:spcAft>
                <a:spcPts val="200"/>
              </a:spcAft>
              <a:buSzPct val="130000"/>
              <a:buFont typeface="Arial" panose="020B0604020202020204" pitchFamily="34" charset="0"/>
              <a:buChar char="•"/>
            </a:pPr>
            <a:r>
              <a:rPr lang="en-US" sz="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Worktop made of grinded stainless steel </a:t>
            </a:r>
            <a:r>
              <a:rPr lang="pl-PL" sz="8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/>
            </a:r>
            <a:br>
              <a:rPr lang="pl-PL" sz="8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en-US" sz="8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of </a:t>
            </a:r>
            <a:r>
              <a:rPr lang="en-US" sz="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the width of 22 cm</a:t>
            </a:r>
            <a:r>
              <a:rPr lang="pl-PL" sz="8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/>
            </a:r>
            <a:br>
              <a:rPr lang="pl-PL" sz="8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pl-PL" sz="8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/>
            </a:r>
            <a:br>
              <a:rPr lang="pl-PL" sz="8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pl-PL" sz="800" b="1" dirty="0" smtClean="0">
                <a:solidFill>
                  <a:schemeClr val="bg1">
                    <a:lumMod val="6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Exposition</a:t>
            </a:r>
          </a:p>
          <a:p>
            <a:pPr marL="72000" indent="-72000">
              <a:spcAft>
                <a:spcPts val="200"/>
              </a:spcAft>
              <a:buSzPct val="130000"/>
              <a:buFont typeface="Arial" panose="020B0604020202020204" pitchFamily="34" charset="0"/>
              <a:buChar char="•"/>
            </a:pPr>
            <a:r>
              <a:rPr lang="en-US" sz="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Divided bottom of the exposition made of grinded stainless steel (pulled out segments)</a:t>
            </a:r>
            <a:r>
              <a:rPr lang="en-US" sz="800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zlif</a:t>
            </a:r>
            <a:r>
              <a:rPr lang="en-US" sz="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”</a:t>
            </a:r>
          </a:p>
          <a:p>
            <a:pPr marL="72000" indent="-72000">
              <a:spcAft>
                <a:spcPts val="200"/>
              </a:spcAft>
              <a:buSzPct val="130000"/>
              <a:buFont typeface="Arial" panose="020B0604020202020204" pitchFamily="34" charset="0"/>
              <a:buChar char="•"/>
            </a:pPr>
            <a:r>
              <a:rPr lang="en-US" sz="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Electronic thermometer on the customer side</a:t>
            </a:r>
          </a:p>
          <a:p>
            <a:pPr marL="72000" indent="-72000">
              <a:spcAft>
                <a:spcPts val="200"/>
              </a:spcAft>
              <a:buSzPct val="130000"/>
              <a:buFont typeface="Arial" panose="020B0604020202020204" pitchFamily="34" charset="0"/>
              <a:buChar char="•"/>
            </a:pPr>
            <a:r>
              <a:rPr lang="en-US" sz="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Adjustable exposure bottom - tilt or lower the exposure bottom without tools</a:t>
            </a:r>
          </a:p>
          <a:p>
            <a:pPr marL="72000" indent="-72000">
              <a:spcAft>
                <a:spcPts val="200"/>
              </a:spcAft>
              <a:buSzPct val="130000"/>
              <a:buFont typeface="Arial" panose="020B0604020202020204" pitchFamily="34" charset="0"/>
              <a:buChar char="•"/>
            </a:pPr>
            <a:r>
              <a:rPr lang="en-US" sz="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Glass panes opening system on the lift-up cylinders</a:t>
            </a:r>
          </a:p>
          <a:p>
            <a:pPr marL="72000" indent="-72000">
              <a:spcAft>
                <a:spcPts val="200"/>
              </a:spcAft>
              <a:buSzPct val="130000"/>
              <a:buFont typeface="Arial" panose="020B0604020202020204" pitchFamily="34" charset="0"/>
              <a:buChar char="•"/>
            </a:pPr>
            <a:r>
              <a:rPr lang="en-US" sz="8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Front </a:t>
            </a:r>
            <a:r>
              <a:rPr lang="en-US" sz="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glass pane divided, flat, opened up</a:t>
            </a:r>
          </a:p>
          <a:p>
            <a:pPr marL="72000" indent="-72000">
              <a:spcAft>
                <a:spcPts val="200"/>
              </a:spcAft>
              <a:buSzPct val="130000"/>
              <a:buFont typeface="Arial" panose="020B0604020202020204" pitchFamily="34" charset="0"/>
              <a:buChar char="•"/>
            </a:pPr>
            <a:r>
              <a:rPr lang="en-US" sz="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Night cover</a:t>
            </a:r>
          </a:p>
          <a:p>
            <a:pPr marL="72000" indent="-72000">
              <a:spcAft>
                <a:spcPts val="200"/>
              </a:spcAft>
              <a:buSzPct val="130000"/>
              <a:buFont typeface="Arial" panose="020B0604020202020204" pitchFamily="34" charset="0"/>
              <a:buChar char="•"/>
            </a:pPr>
            <a:r>
              <a:rPr lang="en-US" sz="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All panes made of tempered glass</a:t>
            </a:r>
            <a:r>
              <a:rPr lang="pl-PL" sz="8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/>
            </a:r>
            <a:br>
              <a:rPr lang="pl-PL" sz="8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pl-PL" sz="8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/>
            </a:r>
            <a:br>
              <a:rPr lang="pl-PL" sz="8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endParaRPr lang="pl-PL" sz="8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43232328"/>
              </p:ext>
            </p:extLst>
          </p:nvPr>
        </p:nvGraphicFramePr>
        <p:xfrm>
          <a:off x="376327" y="3707945"/>
          <a:ext cx="3887062" cy="1417320"/>
        </p:xfrm>
        <a:graphic>
          <a:graphicData uri="http://schemas.openxmlformats.org/drawingml/2006/table">
            <a:tbl>
              <a:tblPr/>
              <a:tblGrid>
                <a:gridCol w="1943531"/>
                <a:gridCol w="1943531"/>
              </a:tblGrid>
              <a:tr h="0">
                <a:tc>
                  <a:txBody>
                    <a:bodyPr/>
                    <a:lstStyle/>
                    <a:p>
                      <a:r>
                        <a:rPr lang="pl-PL" sz="1200" dirty="0" err="1" smtClean="0"/>
                        <a:t>temperatures</a:t>
                      </a:r>
                      <a:r>
                        <a:rPr lang="pl-PL" sz="1200" dirty="0" smtClean="0"/>
                        <a:t> </a:t>
                      </a:r>
                      <a:r>
                        <a:rPr lang="pl-PL" sz="1200" dirty="0" err="1" smtClean="0"/>
                        <a:t>range</a:t>
                      </a:r>
                      <a:endParaRPr lang="pl-PL" sz="1200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t-BR" sz="1100" b="1" dirty="0" smtClean="0"/>
                        <a:t>3M1 (0°C ÷ +5°C)</a:t>
                      </a:r>
                      <a:endParaRPr lang="pt-BR" sz="1100" dirty="0" smtClean="0"/>
                    </a:p>
                    <a:p>
                      <a:r>
                        <a:rPr lang="pt-BR" sz="1100" b="1" dirty="0" smtClean="0"/>
                        <a:t>3M2 (+2°C ÷ +7°C)</a:t>
                      </a:r>
                      <a:endParaRPr lang="pt-BR" sz="1100" dirty="0" smtClean="0"/>
                    </a:p>
                    <a:p>
                      <a:r>
                        <a:rPr lang="pt-BR" sz="1100" b="1" dirty="0" smtClean="0"/>
                        <a:t>3H1 (+6°C ÷ +10°C)</a:t>
                      </a:r>
                      <a:endParaRPr lang="pt-BR" sz="1100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pl-PL" sz="1200" dirty="0" err="1" smtClean="0"/>
                        <a:t>rated</a:t>
                      </a:r>
                      <a:r>
                        <a:rPr lang="pl-PL" sz="1200" dirty="0" smtClean="0"/>
                        <a:t> </a:t>
                      </a:r>
                      <a:r>
                        <a:rPr lang="pl-PL" sz="1200" dirty="0" err="1" smtClean="0"/>
                        <a:t>voltage</a:t>
                      </a:r>
                      <a:endParaRPr lang="pl-PL" sz="1200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l-PL" sz="1100" b="1" dirty="0"/>
                        <a:t>230 V~ / 50 </a:t>
                      </a:r>
                      <a:r>
                        <a:rPr lang="pl-PL" sz="1100" b="1" dirty="0" err="1"/>
                        <a:t>Hz</a:t>
                      </a:r>
                      <a:endParaRPr lang="pl-PL" sz="1100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pl-PL" sz="1200" dirty="0" err="1" smtClean="0"/>
                        <a:t>rated</a:t>
                      </a:r>
                      <a:r>
                        <a:rPr lang="pl-PL" sz="1200" dirty="0" smtClean="0"/>
                        <a:t> </a:t>
                      </a:r>
                      <a:r>
                        <a:rPr lang="pl-PL" sz="1200" dirty="0" err="1" smtClean="0"/>
                        <a:t>power</a:t>
                      </a:r>
                      <a:endParaRPr lang="pl-PL" sz="1200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l-PL" sz="1100" b="1" dirty="0" smtClean="0"/>
                        <a:t>9 W</a:t>
                      </a:r>
                      <a:endParaRPr lang="pl-PL" sz="1100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pl-PL" sz="1200" dirty="0" err="1" smtClean="0"/>
                        <a:t>defrosting</a:t>
                      </a:r>
                      <a:endParaRPr lang="pl-PL" sz="1200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b="1" dirty="0" smtClean="0"/>
                        <a:t>automatic</a:t>
                      </a:r>
                      <a:endParaRPr lang="pl-PL" sz="1100" dirty="0" smtClean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pic>
        <p:nvPicPr>
          <p:cNvPr id="13" name="Obraz 12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578" b="6565"/>
          <a:stretch/>
        </p:blipFill>
        <p:spPr>
          <a:xfrm>
            <a:off x="108397" y="985673"/>
            <a:ext cx="3484638" cy="2071249"/>
          </a:xfrm>
          <a:prstGeom prst="rect">
            <a:avLst/>
          </a:prstGeom>
        </p:spPr>
      </p:pic>
      <p:graphicFrame>
        <p:nvGraphicFramePr>
          <p:cNvPr id="27" name="Tabela 2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3946403"/>
              </p:ext>
            </p:extLst>
          </p:nvPr>
        </p:nvGraphicFramePr>
        <p:xfrm>
          <a:off x="4263390" y="2143799"/>
          <a:ext cx="3168259" cy="1428370"/>
        </p:xfrm>
        <a:graphic>
          <a:graphicData uri="http://schemas.openxmlformats.org/drawingml/2006/table">
            <a:tbl>
              <a:tblPr firstRow="1" firstCol="1" bandRow="1"/>
              <a:tblGrid>
                <a:gridCol w="450123"/>
                <a:gridCol w="2718136"/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71755" marB="71755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55934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800" dirty="0" smtClean="0"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Upper and </a:t>
                      </a:r>
                      <a:r>
                        <a:rPr lang="pl-PL" sz="800" dirty="0" err="1" smtClean="0"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lower</a:t>
                      </a:r>
                      <a:r>
                        <a:rPr lang="pl-PL" sz="800" dirty="0" smtClean="0"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 front</a:t>
                      </a:r>
                      <a:r>
                        <a:rPr lang="pl-PL" sz="800" baseline="0" dirty="0" smtClean="0"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 </a:t>
                      </a:r>
                      <a:r>
                        <a:rPr lang="pl-PL" sz="800" dirty="0" smtClean="0"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– </a:t>
                      </a:r>
                      <a:r>
                        <a:rPr lang="pl-PL" sz="800" b="0" dirty="0" smtClean="0"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RAL 7016 </a:t>
                      </a:r>
                      <a:br>
                        <a:rPr lang="pl-PL" sz="800" b="0" dirty="0" smtClean="0"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</a:br>
                      <a:r>
                        <a:rPr lang="pl-PL" sz="800" b="0" dirty="0" err="1" smtClean="0"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Anthracite</a:t>
                      </a:r>
                      <a:r>
                        <a:rPr lang="pl-PL" sz="800" b="0" dirty="0" smtClean="0"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 </a:t>
                      </a:r>
                      <a:r>
                        <a:rPr lang="pl-PL" sz="800" b="0" dirty="0" err="1" smtClean="0"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grey</a:t>
                      </a:r>
                      <a:r>
                        <a:rPr lang="pl-PL" sz="800" b="0" dirty="0" smtClean="0"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 - </a:t>
                      </a:r>
                      <a:r>
                        <a:rPr lang="pl-PL" sz="800" b="0" dirty="0" err="1" smtClean="0"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semi</a:t>
                      </a:r>
                      <a:r>
                        <a:rPr lang="pl-PL" sz="800" b="0" dirty="0" smtClean="0"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-mat </a:t>
                      </a:r>
                      <a:br>
                        <a:rPr lang="pl-PL" sz="800" b="0" dirty="0" smtClean="0"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</a:br>
                      <a:r>
                        <a:rPr lang="pl-PL" sz="900" dirty="0" smtClean="0"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Times New Roman" panose="02020603050405020304" pitchFamily="18" charset="0"/>
                        </a:rPr>
                        <a:t/>
                      </a:r>
                      <a:br>
                        <a:rPr lang="pl-PL" sz="900" dirty="0" smtClean="0"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pl-PL" sz="800" dirty="0" err="1" smtClean="0"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Housing</a:t>
                      </a:r>
                      <a:r>
                        <a:rPr lang="pl-PL" sz="800" baseline="0" dirty="0" smtClean="0"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 </a:t>
                      </a:r>
                      <a:r>
                        <a:rPr lang="pl-PL" sz="800" dirty="0" smtClean="0"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– </a:t>
                      </a:r>
                      <a:r>
                        <a:rPr lang="pl-PL" sz="800" b="0" dirty="0" smtClean="0"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RAL 7016 </a:t>
                      </a:r>
                      <a:r>
                        <a:rPr lang="pl-PL" sz="800" b="0" dirty="0" err="1" smtClean="0"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Anthracite</a:t>
                      </a:r>
                      <a:r>
                        <a:rPr lang="pl-PL" sz="800" b="0" dirty="0" smtClean="0"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 </a:t>
                      </a:r>
                      <a:r>
                        <a:rPr lang="pl-PL" sz="800" b="0" dirty="0" err="1" smtClean="0"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grey</a:t>
                      </a:r>
                      <a:r>
                        <a:rPr lang="pl-PL" sz="800" b="0" dirty="0" smtClean="0"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 - </a:t>
                      </a:r>
                      <a:r>
                        <a:rPr lang="pl-PL" sz="800" b="0" dirty="0" err="1" smtClean="0"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semi</a:t>
                      </a:r>
                      <a:r>
                        <a:rPr lang="pl-PL" sz="800" b="0" dirty="0" smtClean="0"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-mat</a:t>
                      </a:r>
                    </a:p>
                    <a:p>
                      <a:pPr marL="0" marR="0" lvl="0" indent="0" algn="l" defTabSz="755934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900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800" dirty="0" smtClean="0"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Front </a:t>
                      </a:r>
                      <a:r>
                        <a:rPr lang="pl-PL" sz="800" dirty="0" err="1" smtClean="0"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finish</a:t>
                      </a:r>
                      <a:r>
                        <a:rPr lang="pl-PL" sz="800" dirty="0" smtClean="0"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 </a:t>
                      </a:r>
                      <a:r>
                        <a:rPr lang="pl-PL" sz="800" dirty="0" err="1" smtClean="0"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strip</a:t>
                      </a:r>
                      <a:r>
                        <a:rPr lang="pl-PL" sz="800" dirty="0" smtClean="0"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 – </a:t>
                      </a:r>
                      <a:r>
                        <a:rPr lang="pl-PL" sz="800" dirty="0" err="1" smtClean="0"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Stainless</a:t>
                      </a:r>
                      <a:r>
                        <a:rPr lang="pl-PL" sz="800" dirty="0" smtClean="0"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 </a:t>
                      </a:r>
                      <a:r>
                        <a:rPr lang="pl-PL" sz="800" dirty="0" err="1" smtClean="0"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steel</a:t>
                      </a:r>
                      <a:endParaRPr lang="pl-PL" sz="800" dirty="0" smtClean="0"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900" dirty="0" smtClean="0">
                        <a:effectLst/>
                        <a:latin typeface="Open Sans" panose="020B0606030504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71755" marB="71755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30" name="Obraz 2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7862" y="2548477"/>
            <a:ext cx="209027" cy="209027"/>
          </a:xfrm>
          <a:prstGeom prst="rect">
            <a:avLst/>
          </a:prstGeom>
        </p:spPr>
      </p:pic>
      <p:pic>
        <p:nvPicPr>
          <p:cNvPr id="35" name="Obraz 3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7864" y="2214394"/>
            <a:ext cx="209027" cy="209027"/>
          </a:xfrm>
          <a:prstGeom prst="rect">
            <a:avLst/>
          </a:prstGeom>
        </p:spPr>
      </p:pic>
      <p:pic>
        <p:nvPicPr>
          <p:cNvPr id="36" name="Obraz 3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7861" y="2861340"/>
            <a:ext cx="209027" cy="209027"/>
          </a:xfrm>
          <a:prstGeom prst="rect">
            <a:avLst/>
          </a:prstGeom>
        </p:spPr>
      </p:pic>
      <p:graphicFrame>
        <p:nvGraphicFramePr>
          <p:cNvPr id="40" name="Tabela 3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9174495"/>
              </p:ext>
            </p:extLst>
          </p:nvPr>
        </p:nvGraphicFramePr>
        <p:xfrm>
          <a:off x="459105" y="5363070"/>
          <a:ext cx="3429643" cy="2173605"/>
        </p:xfrm>
        <a:graphic>
          <a:graphicData uri="http://schemas.openxmlformats.org/drawingml/2006/table">
            <a:tbl>
              <a:tblPr firstRow="1" firstCol="1" bandRow="1"/>
              <a:tblGrid>
                <a:gridCol w="1759989"/>
                <a:gridCol w="834827"/>
                <a:gridCol w="834827"/>
              </a:tblGrid>
              <a:tr h="215900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pl-PL" sz="900" b="1" dirty="0" smtClean="0">
                          <a:effectLst/>
                          <a:latin typeface="Open Sans" panose="020B0606030504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model</a:t>
                      </a:r>
                      <a:endParaRPr lang="pl-PL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3619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A5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pl-PL" sz="900" b="1" baseline="0" dirty="0" err="1" smtClean="0"/>
                        <a:t>couter</a:t>
                      </a:r>
                      <a:r>
                        <a:rPr lang="pl-PL" sz="900" b="1" baseline="0" dirty="0" smtClean="0"/>
                        <a:t> </a:t>
                      </a:r>
                      <a:r>
                        <a:rPr lang="pl-PL" sz="900" b="1" dirty="0" smtClean="0"/>
                        <a:t>GT</a:t>
                      </a:r>
                      <a:endParaRPr lang="pl-PL" sz="9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3619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A5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pl-PL" sz="900" b="1" dirty="0" smtClean="0"/>
                        <a:t>module GT</a:t>
                      </a:r>
                      <a:endParaRPr lang="pl-PL" sz="9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3619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A5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2095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pl-PL" sz="900" dirty="0" err="1" smtClean="0"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length</a:t>
                      </a:r>
                      <a:endParaRPr lang="pl-PL" sz="900" dirty="0"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0" marR="0" marT="0" marB="36195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A5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CDD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pl-PL" sz="900" dirty="0" smtClean="0">
                          <a:effectLst/>
                          <a:latin typeface="Open Sans" panose="020B0606030504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259 </a:t>
                      </a:r>
                      <a:r>
                        <a:rPr lang="pl-PL" sz="900" dirty="0">
                          <a:effectLst/>
                          <a:latin typeface="Open Sans" panose="020B0606030504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cm</a:t>
                      </a:r>
                      <a:endParaRPr lang="pl-PL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36195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A5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CDD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pl-PL" sz="900" dirty="0" smtClean="0">
                          <a:effectLst/>
                          <a:latin typeface="Open Sans" panose="020B0606030504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250 </a:t>
                      </a:r>
                      <a:r>
                        <a:rPr lang="pl-PL" sz="900" dirty="0">
                          <a:effectLst/>
                          <a:latin typeface="Open Sans" panose="020B0606030504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cm</a:t>
                      </a:r>
                      <a:endParaRPr lang="pl-PL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36195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A5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CDD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2095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pl-PL" sz="900" dirty="0" err="1" smtClean="0"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exposition</a:t>
                      </a:r>
                      <a:r>
                        <a:rPr lang="pl-PL" sz="900" dirty="0" smtClean="0"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 </a:t>
                      </a:r>
                      <a:r>
                        <a:rPr lang="pl-PL" sz="900" dirty="0" err="1" smtClean="0"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length</a:t>
                      </a:r>
                      <a:endParaRPr lang="pl-PL" sz="900" dirty="0"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0" marR="0" marT="0" marB="36195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DCDD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CDD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pl-PL" sz="900" dirty="0" smtClean="0">
                          <a:effectLst/>
                          <a:latin typeface="Open Sans" panose="020B0606030504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247, 5 </a:t>
                      </a:r>
                      <a:r>
                        <a:rPr lang="pl-PL" sz="900" dirty="0">
                          <a:effectLst/>
                          <a:latin typeface="Open Sans" panose="020B0606030504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cm</a:t>
                      </a:r>
                      <a:endParaRPr lang="pl-PL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36195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DCDD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CDD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pl-PL" sz="900" dirty="0" smtClean="0">
                          <a:effectLst/>
                          <a:latin typeface="Open Sans" panose="020B0606030504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250 </a:t>
                      </a:r>
                      <a:r>
                        <a:rPr lang="pl-PL" sz="900" dirty="0">
                          <a:effectLst/>
                          <a:latin typeface="Open Sans" panose="020B0606030504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cm</a:t>
                      </a:r>
                      <a:endParaRPr lang="pl-PL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36195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DCDD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CDD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2095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pl-PL" sz="900" dirty="0" err="1" smtClean="0"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depth</a:t>
                      </a:r>
                      <a:endParaRPr lang="pl-PL" sz="900" dirty="0"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0" marR="0" marT="0" marB="36195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DCDD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CDD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pl-PL" sz="900" dirty="0" smtClean="0">
                          <a:effectLst/>
                          <a:latin typeface="Open Sans" panose="020B0606030504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116, 5 </a:t>
                      </a:r>
                      <a:r>
                        <a:rPr lang="pl-PL" sz="900" dirty="0">
                          <a:effectLst/>
                          <a:latin typeface="Open Sans" panose="020B0606030504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cm</a:t>
                      </a:r>
                      <a:endParaRPr lang="pl-PL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36195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DCDD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CDD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pl-PL" sz="900" dirty="0" smtClean="0">
                          <a:effectLst/>
                          <a:latin typeface="Open Sans" panose="020B0606030504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116, 5 </a:t>
                      </a:r>
                      <a:r>
                        <a:rPr lang="pl-PL" sz="900" dirty="0">
                          <a:effectLst/>
                          <a:latin typeface="Open Sans" panose="020B0606030504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cm</a:t>
                      </a:r>
                      <a:endParaRPr lang="pl-PL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36195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DCDD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CDD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2095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pl-PL" sz="900" dirty="0" err="1" smtClean="0"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exposition</a:t>
                      </a:r>
                      <a:r>
                        <a:rPr lang="pl-PL" sz="900" dirty="0" smtClean="0"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 </a:t>
                      </a:r>
                      <a:r>
                        <a:rPr lang="pl-PL" sz="900" dirty="0" err="1" smtClean="0"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depth</a:t>
                      </a:r>
                      <a:endParaRPr lang="pl-PL" sz="900" dirty="0"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0" marR="0" marT="0" marB="36195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DCDD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CDD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pl-PL" sz="900" dirty="0" smtClean="0">
                          <a:effectLst/>
                          <a:latin typeface="Open Sans" panose="020B0606030504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90 </a:t>
                      </a:r>
                      <a:r>
                        <a:rPr lang="pl-PL" sz="900" dirty="0">
                          <a:effectLst/>
                          <a:latin typeface="Open Sans" panose="020B0606030504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cm</a:t>
                      </a:r>
                      <a:endParaRPr lang="pl-PL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36195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DCDD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CDD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pl-PL" sz="900" dirty="0" smtClean="0">
                          <a:effectLst/>
                          <a:latin typeface="Open Sans" panose="020B0606030504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90 </a:t>
                      </a:r>
                      <a:r>
                        <a:rPr lang="pl-PL" sz="900" dirty="0">
                          <a:effectLst/>
                          <a:latin typeface="Open Sans" panose="020B0606030504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cm</a:t>
                      </a:r>
                      <a:endParaRPr lang="pl-PL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36195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DCDD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CDD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2095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pl-PL" sz="900" dirty="0" err="1" smtClean="0"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height</a:t>
                      </a:r>
                      <a:endParaRPr lang="pl-PL" sz="900" dirty="0"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0" marR="0" marT="0" marB="36195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DCDD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CDD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pl-PL" sz="900" dirty="0" smtClean="0">
                          <a:effectLst/>
                          <a:latin typeface="Open Sans" panose="020B0606030504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133 cm</a:t>
                      </a:r>
                      <a:endParaRPr lang="pl-PL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36195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DCDD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CDD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pl-PL" sz="900" dirty="0" smtClean="0">
                          <a:effectLst/>
                          <a:latin typeface="Open Sans" panose="020B0606030504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133 </a:t>
                      </a:r>
                      <a:r>
                        <a:rPr lang="pl-PL" sz="900" dirty="0">
                          <a:effectLst/>
                          <a:latin typeface="Open Sans" panose="020B0606030504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cm</a:t>
                      </a:r>
                      <a:endParaRPr lang="pl-PL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36195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DCDD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CDD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2095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pl-PL" sz="900" dirty="0" err="1" smtClean="0"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exposition</a:t>
                      </a:r>
                      <a:r>
                        <a:rPr lang="pl-PL" sz="900" dirty="0" smtClean="0"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 </a:t>
                      </a:r>
                      <a:r>
                        <a:rPr lang="pl-PL" sz="900" dirty="0" err="1" smtClean="0"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height</a:t>
                      </a:r>
                      <a:endParaRPr lang="pl-PL" sz="900" dirty="0"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0" marR="0" marT="0" marB="36195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DCDD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CDD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pl-PL" sz="900" dirty="0" smtClean="0"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21 cm</a:t>
                      </a:r>
                      <a:endParaRPr lang="pl-PL" sz="900" dirty="0"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0" marR="0" marT="0" marB="36195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DCDD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CDD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pl-PL" sz="900" dirty="0" smtClean="0"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21cm</a:t>
                      </a:r>
                      <a:endParaRPr lang="pl-PL" sz="900" dirty="0"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0" marR="0" marT="0" marB="36195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DCDD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CDD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pSp>
        <p:nvGrpSpPr>
          <p:cNvPr id="41" name="Grupa 40"/>
          <p:cNvGrpSpPr/>
          <p:nvPr/>
        </p:nvGrpSpPr>
        <p:grpSpPr>
          <a:xfrm>
            <a:off x="376327" y="9978072"/>
            <a:ext cx="6926173" cy="456010"/>
            <a:chOff x="376327" y="9978072"/>
            <a:chExt cx="6926173" cy="456010"/>
          </a:xfrm>
        </p:grpSpPr>
        <p:sp>
          <p:nvSpPr>
            <p:cNvPr id="42" name="pole tekstowe 41"/>
            <p:cNvSpPr txBox="1"/>
            <p:nvPr/>
          </p:nvSpPr>
          <p:spPr>
            <a:xfrm>
              <a:off x="376327" y="10064750"/>
              <a:ext cx="692617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Aft>
                  <a:spcPts val="0"/>
                </a:spcAft>
                <a:tabLst>
                  <a:tab pos="2430780" algn="l"/>
                  <a:tab pos="4231005" algn="l"/>
                </a:tabLst>
              </a:pPr>
              <a:r>
                <a:rPr lang="pl-PL" sz="600" spc="20" dirty="0">
                  <a:latin typeface="Open Sans" panose="020B0606030504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"RAPA" S. Międlar, W. i </a:t>
              </a:r>
              <a:r>
                <a:rPr lang="pl-PL" sz="600" spc="20" dirty="0" err="1">
                  <a:latin typeface="Open Sans" panose="020B0606030504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I</a:t>
              </a:r>
              <a:r>
                <a:rPr lang="pl-PL" sz="600" spc="20" dirty="0">
                  <a:latin typeface="Open Sans" panose="020B0606030504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. Szymańscy sp. j.	</a:t>
              </a:r>
              <a:r>
                <a:rPr lang="pl-PL" sz="600" spc="20" dirty="0">
                  <a:solidFill>
                    <a:srgbClr val="8C8B8E"/>
                  </a:solidFill>
                  <a:latin typeface="Open Sans" panose="020B0606030504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+48 81 718 46 </a:t>
              </a:r>
              <a:r>
                <a:rPr lang="pl-PL" sz="600" spc="20" dirty="0" smtClean="0">
                  <a:solidFill>
                    <a:srgbClr val="8C8B8E"/>
                  </a:solidFill>
                  <a:latin typeface="Open Sans" panose="020B0606030504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51	</a:t>
              </a:r>
              <a:r>
                <a:rPr lang="nn-NO" sz="600" spc="20" dirty="0" smtClean="0">
                  <a:solidFill>
                    <a:srgbClr val="8C8B8E"/>
                  </a:solidFill>
                  <a:latin typeface="Open Sans" panose="020B0606030504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TIN </a:t>
              </a:r>
              <a:r>
                <a:rPr lang="nn-NO" sz="600" spc="20" dirty="0">
                  <a:solidFill>
                    <a:srgbClr val="8C8B8E"/>
                  </a:solidFill>
                  <a:latin typeface="Open Sans" panose="020B0606030504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PL 7121931385, KRS No. 0000005827</a:t>
              </a:r>
              <a:r>
                <a:rPr lang="nn-NO" sz="600" spc="20" dirty="0" smtClean="0">
                  <a:solidFill>
                    <a:srgbClr val="8C8B8E"/>
                  </a:solidFill>
                  <a:latin typeface="Open Sans" panose="020B0606030504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,</a:t>
              </a:r>
              <a:r>
                <a:rPr lang="pl-PL" sz="600" spc="20" dirty="0" smtClean="0">
                  <a:solidFill>
                    <a:srgbClr val="8C8B8E"/>
                  </a:solidFill>
                  <a:latin typeface="Open Sans" panose="020B0606030504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600" spc="20" dirty="0">
                  <a:solidFill>
                    <a:srgbClr val="8C8B8E"/>
                  </a:solidFill>
                  <a:latin typeface="Open Sans" panose="020B0606030504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Lublin – East District </a:t>
              </a:r>
              <a:r>
                <a:rPr lang="pl-PL" sz="600" spc="20" dirty="0">
                  <a:latin typeface="Open Sans" panose="020B0606030504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/>
              </a:r>
              <a:br>
                <a:rPr lang="pl-PL" sz="600" spc="20" dirty="0">
                  <a:latin typeface="Open Sans" panose="020B0606030504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</a:br>
              <a:r>
                <a:rPr lang="pl-PL" sz="600" spc="20" dirty="0">
                  <a:latin typeface="Open Sans" panose="020B0606030504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9, Ceramiczna </a:t>
              </a:r>
              <a:r>
                <a:rPr lang="pl-PL" sz="600" spc="20" dirty="0" err="1">
                  <a:latin typeface="Open Sans" panose="020B0606030504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Street</a:t>
              </a:r>
              <a:r>
                <a:rPr lang="pl-PL" sz="600" spc="20" dirty="0">
                  <a:latin typeface="Open Sans" panose="020B0606030504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	</a:t>
              </a:r>
              <a:r>
                <a:rPr lang="pl-PL" sz="600" spc="20" dirty="0" smtClean="0">
                  <a:solidFill>
                    <a:srgbClr val="8C8B8E"/>
                  </a:solidFill>
                  <a:latin typeface="Open Sans" panose="020B0606030504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rapa@rapa.lublin.pl	</a:t>
              </a:r>
              <a:r>
                <a:rPr lang="en-US" sz="600" spc="20" dirty="0" smtClean="0">
                  <a:solidFill>
                    <a:srgbClr val="8C8B8E"/>
                  </a:solidFill>
                  <a:latin typeface="Open Sans" panose="020B0606030504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Court </a:t>
              </a:r>
              <a:r>
                <a:rPr lang="en-US" sz="600" spc="20" dirty="0">
                  <a:solidFill>
                    <a:srgbClr val="8C8B8E"/>
                  </a:solidFill>
                  <a:latin typeface="Open Sans" panose="020B0606030504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in Lublin with seat in </a:t>
              </a:r>
              <a:r>
                <a:rPr lang="en-US" sz="600" spc="20" dirty="0" err="1">
                  <a:solidFill>
                    <a:srgbClr val="8C8B8E"/>
                  </a:solidFill>
                  <a:latin typeface="Open Sans" panose="020B0606030504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Swidnik</a:t>
              </a:r>
              <a:r>
                <a:rPr lang="en-US" sz="600" spc="20" dirty="0" smtClean="0">
                  <a:solidFill>
                    <a:srgbClr val="8C8B8E"/>
                  </a:solidFill>
                  <a:latin typeface="Open Sans" panose="020B0606030504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,</a:t>
              </a:r>
              <a:r>
                <a:rPr lang="pl-PL" sz="600" spc="20" dirty="0">
                  <a:solidFill>
                    <a:srgbClr val="8C8B8E"/>
                  </a:solidFill>
                  <a:latin typeface="Open Sans" panose="020B0606030504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VI </a:t>
              </a:r>
              <a:r>
                <a:rPr lang="pl-PL" sz="600" spc="20" dirty="0" err="1">
                  <a:solidFill>
                    <a:srgbClr val="8C8B8E"/>
                  </a:solidFill>
                  <a:latin typeface="Open Sans" panose="020B0606030504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Economic</a:t>
              </a:r>
              <a:r>
                <a:rPr lang="pl-PL" sz="600" spc="20" dirty="0">
                  <a:solidFill>
                    <a:srgbClr val="8C8B8E"/>
                  </a:solidFill>
                  <a:latin typeface="Open Sans" panose="020B0606030504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pl-PL" sz="600" spc="20" dirty="0" err="1">
                  <a:solidFill>
                    <a:srgbClr val="8C8B8E"/>
                  </a:solidFill>
                  <a:latin typeface="Open Sans" panose="020B0606030504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Department</a:t>
              </a:r>
              <a:r>
                <a:rPr lang="pl-PL" sz="600" spc="20" dirty="0">
                  <a:solidFill>
                    <a:srgbClr val="8C8B8E"/>
                  </a:solidFill>
                  <a:latin typeface="Open Sans" panose="020B0606030504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,</a:t>
              </a:r>
              <a:r>
                <a:rPr lang="pl-PL" sz="600" spc="20" dirty="0" smtClean="0">
                  <a:latin typeface="Open Sans" panose="020B0606030504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/>
              </a:r>
              <a:br>
                <a:rPr lang="pl-PL" sz="600" spc="20" dirty="0" smtClean="0">
                  <a:latin typeface="Open Sans" panose="020B0606030504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</a:br>
              <a:r>
                <a:rPr lang="pl-PL" sz="600" spc="20" dirty="0" smtClean="0">
                  <a:latin typeface="Open Sans" panose="020B0606030504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20-149 Lublin, POLAND	</a:t>
              </a:r>
              <a:r>
                <a:rPr lang="pl-PL" sz="600" spc="20" dirty="0" smtClean="0">
                  <a:solidFill>
                    <a:srgbClr val="8C8B8E"/>
                  </a:solidFill>
                  <a:latin typeface="Open Sans" panose="020B0606030504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www.rapa.pl/en</a:t>
              </a:r>
              <a:r>
                <a:rPr lang="pl-PL" sz="600" spc="20" dirty="0">
                  <a:solidFill>
                    <a:srgbClr val="8C8B8E"/>
                  </a:solidFill>
                  <a:latin typeface="Open Sans" panose="020B0606030504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	</a:t>
              </a:r>
              <a:r>
                <a:rPr lang="pt-BR" sz="600" spc="20" dirty="0" smtClean="0">
                  <a:solidFill>
                    <a:srgbClr val="8C8B8E"/>
                  </a:solidFill>
                  <a:latin typeface="Open Sans" panose="020B0606030504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REGON </a:t>
              </a:r>
              <a:r>
                <a:rPr lang="pt-BR" sz="600" spc="20" dirty="0">
                  <a:solidFill>
                    <a:srgbClr val="8C8B8E"/>
                  </a:solidFill>
                  <a:latin typeface="Open Sans" panose="020B0606030504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No. 430833425, BDO No. 000009031</a:t>
              </a:r>
              <a:endParaRPr lang="pl-PL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43" name="Prostokąt 42"/>
            <p:cNvSpPr/>
            <p:nvPr/>
          </p:nvSpPr>
          <p:spPr>
            <a:xfrm>
              <a:off x="459105" y="9978072"/>
              <a:ext cx="287020" cy="45085"/>
            </a:xfrm>
            <a:prstGeom prst="rect">
              <a:avLst/>
            </a:prstGeom>
            <a:solidFill>
              <a:srgbClr val="009DD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pl-PL"/>
            </a:p>
          </p:txBody>
        </p:sp>
      </p:grpSp>
      <p:pic>
        <p:nvPicPr>
          <p:cNvPr id="44" name="Obraz 4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3315" y="7570182"/>
            <a:ext cx="1765973" cy="1765973"/>
          </a:xfrm>
          <a:prstGeom prst="rect">
            <a:avLst/>
          </a:prstGeom>
        </p:spPr>
      </p:pic>
      <p:pic>
        <p:nvPicPr>
          <p:cNvPr id="45" name="Obraz 4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079" y="7605065"/>
            <a:ext cx="1736487" cy="1736487"/>
          </a:xfrm>
          <a:prstGeom prst="rect">
            <a:avLst/>
          </a:prstGeom>
        </p:spPr>
      </p:pic>
      <p:sp>
        <p:nvSpPr>
          <p:cNvPr id="46" name="Prostokąt 45"/>
          <p:cNvSpPr/>
          <p:nvPr/>
        </p:nvSpPr>
        <p:spPr>
          <a:xfrm>
            <a:off x="376327" y="9346722"/>
            <a:ext cx="1016625" cy="20005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sz="700" dirty="0" err="1">
                <a:latin typeface="Open Sans" panose="020B06060305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Freestanding</a:t>
            </a:r>
            <a:r>
              <a:rPr lang="pl-PL" sz="700" dirty="0">
                <a:latin typeface="Open Sans" panose="020B06060305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model</a:t>
            </a:r>
            <a:endParaRPr lang="pl-PL" sz="700" dirty="0"/>
          </a:p>
        </p:txBody>
      </p:sp>
      <p:sp>
        <p:nvSpPr>
          <p:cNvPr id="47" name="Prostokąt 46"/>
          <p:cNvSpPr/>
          <p:nvPr/>
        </p:nvSpPr>
        <p:spPr>
          <a:xfrm>
            <a:off x="2335766" y="9360471"/>
            <a:ext cx="2012089" cy="20005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sz="7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</a:t>
            </a:r>
            <a:r>
              <a:rPr lang="en-US" sz="700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odule</a:t>
            </a:r>
            <a:r>
              <a:rPr lang="en-US" sz="7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pl-PL" sz="7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</a:t>
            </a:r>
            <a:r>
              <a:rPr lang="en-US" sz="700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esigned</a:t>
            </a:r>
            <a:r>
              <a:rPr lang="en-US" sz="7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to be joined in series lines</a:t>
            </a:r>
            <a:endParaRPr lang="pl-PL" sz="7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pic>
        <p:nvPicPr>
          <p:cNvPr id="28" name="Obraz 27"/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59106" y="390945"/>
            <a:ext cx="1155062" cy="40016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330845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Motyw pakietu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yw pakietu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yw pakietu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8049</TotalTime>
  <Words>146</Words>
  <Application>Microsoft Office PowerPoint</Application>
  <PresentationFormat>Niestandardowy</PresentationFormat>
  <Paragraphs>64</Paragraphs>
  <Slides>1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6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Open Sans</vt:lpstr>
      <vt:lpstr>Times New Roman</vt:lpstr>
      <vt:lpstr>Titillium Web</vt:lpstr>
      <vt:lpstr>Motyw pakietu Office</vt:lpstr>
      <vt:lpstr>Prezentacja programu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Grzegorz</dc:creator>
  <cp:lastModifiedBy>Aneta</cp:lastModifiedBy>
  <cp:revision>159</cp:revision>
  <cp:lastPrinted>2022-11-24T12:09:06Z</cp:lastPrinted>
  <dcterms:created xsi:type="dcterms:W3CDTF">2019-11-14T11:00:19Z</dcterms:created>
  <dcterms:modified xsi:type="dcterms:W3CDTF">2023-03-24T12:51:18Z</dcterms:modified>
</cp:coreProperties>
</file>