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03" r:id="rId2"/>
  </p:sldIdLst>
  <p:sldSz cx="7559675" cy="10691813"/>
  <p:notesSz cx="6858000" cy="9144000"/>
  <p:defaultTextStyle>
    <a:defPPr>
      <a:defRPr lang="pl-PL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EB697-1A8E-4193-98FD-628FDB93BBEA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B2F15-D243-44C8-B875-908040A7D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93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66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73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27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98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797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691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73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79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03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06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10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E2D94-7803-4A24-97FA-E008F6632603}" type="datetimeFigureOut">
              <a:rPr lang="pl-PL" smtClean="0"/>
              <a:t>24.03.2023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6D94-0178-4481-9C7A-1BBF3B4505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1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3174204"/>
            <a:ext cx="7559675" cy="75176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4315195" y="403722"/>
            <a:ext cx="31164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000" b="1" dirty="0" err="1"/>
              <a:t>Refrigerated</a:t>
            </a:r>
            <a:r>
              <a:rPr lang="pl-PL" sz="2000" b="1" dirty="0"/>
              <a:t> </a:t>
            </a:r>
            <a:r>
              <a:rPr lang="pl-PL" sz="2000" b="1" smtClean="0"/>
              <a:t>counter </a:t>
            </a:r>
            <a:r>
              <a:rPr lang="pl-PL" altLang="pl-PL" sz="2000" b="1" dirty="0">
                <a:latin typeface="Titillium Web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L-GT</a:t>
            </a:r>
            <a:endParaRPr lang="pl-PL" altLang="pl-PL" sz="2000" dirty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2000" b="1" dirty="0" smtClean="0"/>
              <a:t> </a:t>
            </a:r>
            <a:endParaRPr lang="pl-PL" sz="2000" b="1" dirty="0"/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-5634108" y="3222466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1" name="Prostokąt 30"/>
          <p:cNvSpPr/>
          <p:nvPr/>
        </p:nvSpPr>
        <p:spPr>
          <a:xfrm>
            <a:off x="460375" y="3550194"/>
            <a:ext cx="285750" cy="44450"/>
          </a:xfrm>
          <a:prstGeom prst="rect">
            <a:avLst/>
          </a:prstGeom>
          <a:solidFill>
            <a:srgbClr val="009D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338056" y="1711939"/>
            <a:ext cx="2808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900" b="1" dirty="0" err="1"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Selected</a:t>
            </a:r>
            <a:r>
              <a:rPr lang="pl-PL" altLang="pl-PL" sz="900" b="1" dirty="0"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pl-PL" altLang="pl-PL" sz="900" b="1" dirty="0" err="1"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device</a:t>
            </a:r>
            <a:r>
              <a:rPr lang="pl-PL" altLang="pl-PL" sz="900" b="1" dirty="0"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pl-PL" altLang="pl-PL" sz="900" b="1" dirty="0" err="1"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finish</a:t>
            </a:r>
            <a:endParaRPr lang="pl-PL" altLang="pl-PL" sz="900" dirty="0">
              <a:latin typeface="Arial" panose="020B060402020202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4347855" y="3493895"/>
            <a:ext cx="2980507" cy="558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  <a:buSzPct val="130000"/>
            </a:pPr>
            <a:r>
              <a:rPr lang="pl-PL" sz="800" b="1" dirty="0" err="1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Refrigerating</a:t>
            </a:r>
            <a:r>
              <a:rPr lang="pl-PL" sz="800" b="1" dirty="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800" b="1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unit</a:t>
            </a:r>
            <a:endParaRPr lang="pl-PL" sz="800" b="1" dirty="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Remote version (without aggregate)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3rd climatic class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Fan assisted cooling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Electronic temperature controller with display from the service side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Tool-free access to the condenser (plug-in)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Condensate drainage to sewerage system</a:t>
            </a: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sz="800" b="1" dirty="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200"/>
              </a:spcAft>
              <a:buSzPct val="130000"/>
            </a:pPr>
            <a:r>
              <a:rPr lang="pl-PL" sz="800" b="1" dirty="0" err="1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Housing</a:t>
            </a:r>
            <a:endParaRPr lang="pl-PL" sz="800" b="1" dirty="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Sides painted in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colours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from the RAPA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chart, insulated with environmentally friendly polyurethane foam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Upper and lower front painted of the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colours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chosen from the RAPA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chart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Housing painted in Anthracite grey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semi mat RAL 7016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Forklift accessible construction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Front finish strip painted of the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colours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from the RAPA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colour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chart or stainless steel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Stainless steel adjustable legs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Double electric socket from the service side in the middle of the device length</a:t>
            </a: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800" b="1" dirty="0" err="1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Worktop</a:t>
            </a:r>
            <a:endParaRPr lang="pl-PL" sz="800" b="1" dirty="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Worktop made of grinded stainless steel </a:t>
            </a: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width of 22 cm</a:t>
            </a: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800" b="1" dirty="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Exposition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Divided bottom of the exposition made of grinded stainless steel (pulled out segments)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zlif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Electronic thermometer on the customer side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Adjustable exposure bottom - tilt or lower the exposure bottom without tools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Glass panes opening system on the lift-up cylinders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Front 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glass pane divided, flat, opened up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Night cover</a:t>
            </a:r>
          </a:p>
          <a:p>
            <a:pPr marL="72000" indent="-72000">
              <a:spcAft>
                <a:spcPts val="200"/>
              </a:spcAft>
              <a:buSzPct val="130000"/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panes made of tempered glass</a:t>
            </a: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32328"/>
              </p:ext>
            </p:extLst>
          </p:nvPr>
        </p:nvGraphicFramePr>
        <p:xfrm>
          <a:off x="376327" y="3707945"/>
          <a:ext cx="3887062" cy="1417320"/>
        </p:xfrm>
        <a:graphic>
          <a:graphicData uri="http://schemas.openxmlformats.org/drawingml/2006/table">
            <a:tbl>
              <a:tblPr/>
              <a:tblGrid>
                <a:gridCol w="1943531"/>
                <a:gridCol w="1943531"/>
              </a:tblGrid>
              <a:tr h="0">
                <a:tc>
                  <a:txBody>
                    <a:bodyPr/>
                    <a:lstStyle/>
                    <a:p>
                      <a:r>
                        <a:rPr lang="pl-PL" sz="1200" dirty="0" err="1" smtClean="0"/>
                        <a:t>temperatures</a:t>
                      </a:r>
                      <a:r>
                        <a:rPr lang="pl-PL" sz="1200" dirty="0" smtClean="0"/>
                        <a:t> </a:t>
                      </a:r>
                      <a:r>
                        <a:rPr lang="pl-PL" sz="1200" dirty="0" err="1" smtClean="0"/>
                        <a:t>range</a:t>
                      </a:r>
                      <a:endParaRPr lang="pl-PL" sz="1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/>
                        <a:t>3M1 (0°C ÷ +5°C)</a:t>
                      </a:r>
                      <a:endParaRPr lang="pt-BR" sz="1100" dirty="0" smtClean="0"/>
                    </a:p>
                    <a:p>
                      <a:r>
                        <a:rPr lang="pt-BR" sz="1100" b="1" dirty="0" smtClean="0"/>
                        <a:t>3M2 (+2°C ÷ +7°C)</a:t>
                      </a:r>
                      <a:endParaRPr lang="pt-BR" sz="1100" dirty="0" smtClean="0"/>
                    </a:p>
                    <a:p>
                      <a:r>
                        <a:rPr lang="pt-BR" sz="1100" b="1" dirty="0" smtClean="0"/>
                        <a:t>3H1 (+6°C ÷ +10°C)</a:t>
                      </a:r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l-PL" sz="1200" dirty="0" err="1" smtClean="0"/>
                        <a:t>rated</a:t>
                      </a:r>
                      <a:r>
                        <a:rPr lang="pl-PL" sz="1200" dirty="0" smtClean="0"/>
                        <a:t> </a:t>
                      </a:r>
                      <a:r>
                        <a:rPr lang="pl-PL" sz="1200" dirty="0" err="1" smtClean="0"/>
                        <a:t>voltage</a:t>
                      </a:r>
                      <a:endParaRPr lang="pl-PL" sz="1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1" dirty="0"/>
                        <a:t>230 V~ / 50 </a:t>
                      </a:r>
                      <a:r>
                        <a:rPr lang="pl-PL" sz="1100" b="1" dirty="0" err="1"/>
                        <a:t>Hz</a:t>
                      </a:r>
                      <a:endParaRPr lang="pl-PL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l-PL" sz="1200" dirty="0" err="1" smtClean="0"/>
                        <a:t>rated</a:t>
                      </a:r>
                      <a:r>
                        <a:rPr lang="pl-PL" sz="1200" dirty="0" smtClean="0"/>
                        <a:t> </a:t>
                      </a:r>
                      <a:r>
                        <a:rPr lang="pl-PL" sz="1200" dirty="0" err="1" smtClean="0"/>
                        <a:t>power</a:t>
                      </a:r>
                      <a:endParaRPr lang="pl-PL" sz="1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1" dirty="0" smtClean="0"/>
                        <a:t>9 W</a:t>
                      </a:r>
                      <a:endParaRPr lang="pl-PL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l-PL" sz="1200" dirty="0" err="1" smtClean="0"/>
                        <a:t>defrosting</a:t>
                      </a:r>
                      <a:endParaRPr lang="pl-PL" sz="1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dirty="0" smtClean="0"/>
                        <a:t>automatic</a:t>
                      </a:r>
                      <a:endParaRPr lang="pl-PL" sz="1100" dirty="0" smtClean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3" name="Obraz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8" b="6565"/>
          <a:stretch/>
        </p:blipFill>
        <p:spPr>
          <a:xfrm>
            <a:off x="108397" y="985673"/>
            <a:ext cx="3484638" cy="2071249"/>
          </a:xfrm>
          <a:prstGeom prst="rect">
            <a:avLst/>
          </a:prstGeom>
        </p:spPr>
      </p:pic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946403"/>
              </p:ext>
            </p:extLst>
          </p:nvPr>
        </p:nvGraphicFramePr>
        <p:xfrm>
          <a:off x="4263390" y="2143799"/>
          <a:ext cx="3168259" cy="1428370"/>
        </p:xfrm>
        <a:graphic>
          <a:graphicData uri="http://schemas.openxmlformats.org/drawingml/2006/table">
            <a:tbl>
              <a:tblPr firstRow="1" firstCol="1" bandRow="1"/>
              <a:tblGrid>
                <a:gridCol w="450123"/>
                <a:gridCol w="271813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Upper and </a:t>
                      </a:r>
                      <a:r>
                        <a:rPr lang="pl-PL" sz="800" dirty="0" err="1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lower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front</a:t>
                      </a:r>
                      <a:r>
                        <a:rPr lang="pl-PL" sz="800" baseline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– 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RAL 7016 </a:t>
                      </a:r>
                      <a:b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Anthracite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grey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- </a:t>
                      </a: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semi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-mat </a:t>
                      </a:r>
                      <a:b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Housing</a:t>
                      </a:r>
                      <a:r>
                        <a:rPr lang="pl-PL" sz="800" baseline="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– 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RAL 7016 </a:t>
                      </a: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Anthracite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grey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- </a:t>
                      </a:r>
                      <a:r>
                        <a:rPr lang="pl-PL" sz="800" b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semi</a:t>
                      </a:r>
                      <a:r>
                        <a:rPr lang="pl-PL" sz="800" b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-mat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Front </a:t>
                      </a:r>
                      <a:r>
                        <a:rPr lang="pl-PL" sz="800" dirty="0" err="1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finish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dirty="0" err="1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strip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</a:t>
                      </a:r>
                      <a:r>
                        <a:rPr lang="pl-PL" sz="800" dirty="0" err="1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Stainless</a:t>
                      </a:r>
                      <a:r>
                        <a:rPr lang="pl-PL" sz="8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800" dirty="0" err="1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steel</a:t>
                      </a:r>
                      <a:endParaRPr lang="pl-PL" sz="800" dirty="0" smtClean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 smtClean="0">
                        <a:effectLst/>
                        <a:latin typeface="Open Sans" panose="020B0606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" name="Obraz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862" y="2548477"/>
            <a:ext cx="209027" cy="209027"/>
          </a:xfrm>
          <a:prstGeom prst="rect">
            <a:avLst/>
          </a:prstGeom>
        </p:spPr>
      </p:pic>
      <p:pic>
        <p:nvPicPr>
          <p:cNvPr id="35" name="Obraz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864" y="2214394"/>
            <a:ext cx="209027" cy="209027"/>
          </a:xfrm>
          <a:prstGeom prst="rect">
            <a:avLst/>
          </a:prstGeom>
        </p:spPr>
      </p:pic>
      <p:pic>
        <p:nvPicPr>
          <p:cNvPr id="36" name="Obraz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861" y="2861340"/>
            <a:ext cx="209027" cy="209027"/>
          </a:xfrm>
          <a:prstGeom prst="rect">
            <a:avLst/>
          </a:prstGeom>
        </p:spPr>
      </p:pic>
      <p:graphicFrame>
        <p:nvGraphicFramePr>
          <p:cNvPr id="40" name="Tabe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4495"/>
              </p:ext>
            </p:extLst>
          </p:nvPr>
        </p:nvGraphicFramePr>
        <p:xfrm>
          <a:off x="459105" y="5363070"/>
          <a:ext cx="3429643" cy="2173605"/>
        </p:xfrm>
        <a:graphic>
          <a:graphicData uri="http://schemas.openxmlformats.org/drawingml/2006/table">
            <a:tbl>
              <a:tblPr firstRow="1" firstCol="1" bandRow="1"/>
              <a:tblGrid>
                <a:gridCol w="1759989"/>
                <a:gridCol w="834827"/>
                <a:gridCol w="834827"/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b="1" baseline="0" dirty="0" err="1" smtClean="0"/>
                        <a:t>couter</a:t>
                      </a:r>
                      <a:r>
                        <a:rPr lang="pl-PL" sz="900" b="1" baseline="0" dirty="0" smtClean="0"/>
                        <a:t> </a:t>
                      </a:r>
                      <a:r>
                        <a:rPr lang="pl-PL" sz="900" b="1" dirty="0" smtClean="0"/>
                        <a:t>GT</a:t>
                      </a:r>
                      <a:endParaRPr lang="pl-PL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/>
                        <a:t>module GT</a:t>
                      </a:r>
                      <a:endParaRPr lang="pl-PL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length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5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exposition</a:t>
                      </a:r>
                      <a:r>
                        <a:rPr lang="pl-PL" sz="9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length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247, 5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depth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116, 5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116, 5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exposition</a:t>
                      </a:r>
                      <a:r>
                        <a:rPr lang="pl-PL" sz="9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depth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height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 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 </a:t>
                      </a:r>
                      <a:r>
                        <a:rPr lang="pl-PL" sz="9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exposition</a:t>
                      </a:r>
                      <a:r>
                        <a:rPr lang="pl-PL" sz="9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pl-PL" sz="9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height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 cm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21cm</a:t>
                      </a:r>
                      <a:endParaRPr lang="pl-PL" sz="900" dirty="0"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361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1" name="Grupa 40"/>
          <p:cNvGrpSpPr/>
          <p:nvPr/>
        </p:nvGrpSpPr>
        <p:grpSpPr>
          <a:xfrm>
            <a:off x="376327" y="9978072"/>
            <a:ext cx="6926173" cy="456010"/>
            <a:chOff x="376327" y="9978072"/>
            <a:chExt cx="6926173" cy="456010"/>
          </a:xfrm>
        </p:grpSpPr>
        <p:sp>
          <p:nvSpPr>
            <p:cNvPr id="42" name="pole tekstowe 41"/>
            <p:cNvSpPr txBox="1"/>
            <p:nvPr/>
          </p:nvSpPr>
          <p:spPr>
            <a:xfrm>
              <a:off x="376327" y="10064750"/>
              <a:ext cx="69261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430780" algn="l"/>
                  <a:tab pos="4231005" algn="l"/>
                </a:tabLst>
              </a:pPr>
              <a: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"RAPA" S. Międlar, W. i </a:t>
              </a:r>
              <a:r>
                <a:rPr lang="pl-PL" sz="600" spc="2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Szymańscy sp. j.	</a:t>
              </a:r>
              <a:r>
                <a:rPr lang="pl-PL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+48 81 718 46 </a:t>
              </a:r>
              <a:r>
                <a:rPr lang="pl-PL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	</a:t>
              </a:r>
              <a:r>
                <a:rPr lang="nn-NO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TIN </a:t>
              </a:r>
              <a:r>
                <a:rPr lang="nn-NO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 7121931385, KRS No. 0000005827</a:t>
              </a:r>
              <a:r>
                <a:rPr lang="nn-NO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</a:t>
              </a:r>
              <a:r>
                <a:rPr lang="pl-PL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Lublin – East District </a:t>
              </a:r>
              <a: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9, Ceramiczna </a:t>
              </a:r>
              <a:r>
                <a:rPr lang="pl-PL" sz="600" spc="2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Street</a:t>
              </a:r>
              <a:r>
                <a:rPr lang="pl-PL" sz="600" spc="2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pl-PL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rapa@rapa.lublin.pl	</a:t>
              </a:r>
              <a:r>
                <a:rPr lang="en-US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Court </a:t>
              </a:r>
              <a:r>
                <a:rPr lang="en-US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Lublin with seat in </a:t>
              </a:r>
              <a:r>
                <a:rPr lang="en-US" sz="600" spc="20" dirty="0" err="1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Swidnik</a:t>
              </a:r>
              <a:r>
                <a:rPr lang="en-US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</a:t>
              </a:r>
              <a:r>
                <a:rPr lang="pl-PL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VI </a:t>
              </a:r>
              <a:r>
                <a:rPr lang="pl-PL" sz="600" spc="20" dirty="0" err="1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Economic</a:t>
              </a:r>
              <a:r>
                <a:rPr lang="pl-PL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pl-PL" sz="600" spc="20" dirty="0" err="1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Department</a:t>
              </a:r>
              <a:r>
                <a:rPr lang="pl-PL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</a:t>
              </a:r>
              <a:r>
                <a:rPr lang="pl-PL" sz="600" spc="20" dirty="0" smtClean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pl-PL" sz="600" spc="20" dirty="0" smtClean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pl-PL" sz="600" spc="20" dirty="0" smtClean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20-149 Lublin, POLAND	</a:t>
              </a:r>
              <a:r>
                <a:rPr lang="pl-PL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www.rapa.pl/en</a:t>
              </a:r>
              <a:r>
                <a:rPr lang="pl-PL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pt-BR" sz="600" spc="20" dirty="0" smtClean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REGON </a:t>
              </a:r>
              <a:r>
                <a:rPr lang="pt-BR" sz="600" spc="20" dirty="0">
                  <a:solidFill>
                    <a:srgbClr val="8C8B8E"/>
                  </a:solidFill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No. 430833425, BDO No. 000009031</a:t>
              </a:r>
              <a:endPara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Prostokąt 42"/>
            <p:cNvSpPr/>
            <p:nvPr/>
          </p:nvSpPr>
          <p:spPr>
            <a:xfrm>
              <a:off x="459105" y="9978072"/>
              <a:ext cx="287020" cy="45085"/>
            </a:xfrm>
            <a:prstGeom prst="rect">
              <a:avLst/>
            </a:prstGeom>
            <a:solidFill>
              <a:srgbClr val="009D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pic>
        <p:nvPicPr>
          <p:cNvPr id="44" name="Obraz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5" y="7570182"/>
            <a:ext cx="1765973" cy="1765973"/>
          </a:xfrm>
          <a:prstGeom prst="rect">
            <a:avLst/>
          </a:prstGeom>
        </p:spPr>
      </p:pic>
      <p:pic>
        <p:nvPicPr>
          <p:cNvPr id="45" name="Obraz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9" y="7605065"/>
            <a:ext cx="1736487" cy="1736487"/>
          </a:xfrm>
          <a:prstGeom prst="rect">
            <a:avLst/>
          </a:prstGeom>
        </p:spPr>
      </p:pic>
      <p:sp>
        <p:nvSpPr>
          <p:cNvPr id="46" name="Prostokąt 45"/>
          <p:cNvSpPr/>
          <p:nvPr/>
        </p:nvSpPr>
        <p:spPr>
          <a:xfrm>
            <a:off x="376327" y="9346722"/>
            <a:ext cx="1016625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7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Freestanding</a:t>
            </a:r>
            <a:r>
              <a:rPr lang="pl-PL" sz="7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  <a:endParaRPr lang="pl-PL" sz="700" dirty="0"/>
          </a:p>
        </p:txBody>
      </p:sp>
      <p:sp>
        <p:nvSpPr>
          <p:cNvPr id="47" name="Prostokąt 46"/>
          <p:cNvSpPr/>
          <p:nvPr/>
        </p:nvSpPr>
        <p:spPr>
          <a:xfrm>
            <a:off x="2335766" y="9360471"/>
            <a:ext cx="201208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sz="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odule</a:t>
            </a:r>
            <a:r>
              <a:rPr lang="en-US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lang="en-US" sz="7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esigned</a:t>
            </a:r>
            <a:r>
              <a:rPr lang="en-US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be joined in series lines</a:t>
            </a:r>
            <a:endParaRPr lang="pl-PL" sz="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Obraz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9106" y="390945"/>
            <a:ext cx="1155062" cy="400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84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8049</TotalTime>
  <Words>146</Words>
  <Application>Microsoft Office PowerPoint</Application>
  <PresentationFormat>Niestandardowy</PresentationFormat>
  <Paragraphs>64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Times New Roman</vt:lpstr>
      <vt:lpstr>Titillium Web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</dc:creator>
  <cp:lastModifiedBy>Aneta</cp:lastModifiedBy>
  <cp:revision>159</cp:revision>
  <cp:lastPrinted>2022-11-24T12:09:06Z</cp:lastPrinted>
  <dcterms:created xsi:type="dcterms:W3CDTF">2019-11-14T11:00:19Z</dcterms:created>
  <dcterms:modified xsi:type="dcterms:W3CDTF">2023-03-24T12:51:18Z</dcterms:modified>
</cp:coreProperties>
</file>